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4" r:id="rId3"/>
    <p:sldId id="261" r:id="rId4"/>
    <p:sldId id="266" r:id="rId5"/>
    <p:sldId id="263" r:id="rId6"/>
    <p:sldId id="258" r:id="rId7"/>
    <p:sldId id="268" r:id="rId8"/>
    <p:sldId id="269" r:id="rId9"/>
  </p:sldIdLst>
  <p:sldSz cx="12192000" cy="6858000"/>
  <p:notesSz cx="6858000" cy="9144000"/>
  <p:defaultTextStyle>
    <a:defPPr>
      <a:defRPr lang="en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FEF"/>
    <a:srgbClr val="79BB43"/>
    <a:srgbClr val="B0B5BB"/>
    <a:srgbClr val="2F3337"/>
    <a:srgbClr val="1D21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48"/>
  </p:normalViewPr>
  <p:slideViewPr>
    <p:cSldViewPr snapToGrid="0" snapToObjects="1">
      <p:cViewPr varScale="1">
        <p:scale>
          <a:sx n="90" d="100"/>
          <a:sy n="90" d="100"/>
        </p:scale>
        <p:origin x="232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svg>
</file>

<file path=ppt/media/image13.png>
</file>

<file path=ppt/media/image14.jp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84059F-AAE0-EE48-9EE8-EDE77277C81E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F3FE6C-CEEF-724D-8A1A-DBA05CD00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097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F3FE6C-CEEF-724D-8A1A-DBA05CD000D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184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56561-CA1C-AA4F-92FD-DFF9C09F0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0E51A4-5EAD-B44C-A997-2F9B199588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849CF-91D8-394C-B396-43630C9F6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12F8E-6D34-AE48-BC25-96D46B13640B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0CBC34-2463-1642-B9CC-6EF54CF90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DD3BC-26EC-3248-9DAA-4FF1689F2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8D033-04DE-CF40-964A-A20BE9B23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563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148FC-6F82-6247-86AB-62408ABDD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F2DD74-24C4-4948-BE84-A817CB8B6A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5ECA99-0739-CA40-AE49-CB5B8134A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12F8E-6D34-AE48-BC25-96D46B13640B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590D3C-7D69-524D-BCF4-0AE0E8F96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895609-209C-CB4D-BA16-B367BA7A2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8D033-04DE-CF40-964A-A20BE9B23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857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2F22CB-1EA3-C142-B375-9EE9796360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C34255-F26D-8F44-B807-EA4ADEEDEF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8C79D-ECB5-E94A-9C55-3D566EDB2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12F8E-6D34-AE48-BC25-96D46B13640B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1CC65E-40AA-B34B-B248-DA83AE4A4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66EA5-853B-A540-822B-128FD8CCB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8D033-04DE-CF40-964A-A20BE9B23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459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2CEDE-67DC-D943-B370-6E4497BEB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B7A03-BAEB-3544-83AD-1C6D804731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C6D3F-1B1B-D744-A65B-198710EA1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12F8E-6D34-AE48-BC25-96D46B13640B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2CAF43-3C77-8A4B-A5D6-EC4064A3F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090A3D-D203-8841-A7B1-33F24FE8A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8D033-04DE-CF40-964A-A20BE9B23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066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38C92-4C25-8941-82EE-41ECB1E83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CD7AB1-D128-254A-9531-BAAC8B0324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C1019-39B2-6E4E-84BB-E74A9B6A8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12F8E-6D34-AE48-BC25-96D46B13640B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406A3-406C-4049-A274-59CB38ABA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F9B317-59B3-104C-B082-50D7AE965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8D033-04DE-CF40-964A-A20BE9B23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020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1EF01-00A6-DD47-B015-FB18BC853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84061-135E-2648-A621-01FDC1DAD8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F66493-7851-034C-8FD3-624FAF973F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A3F4C0-5224-6C4A-A153-0DD8F9B5F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12F8E-6D34-AE48-BC25-96D46B13640B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22247-1F00-6A49-BD25-B1D5412A6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90E4A5-D856-A44E-8669-1472B5D60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8D033-04DE-CF40-964A-A20BE9B23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096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01CDF-B1CD-B44D-8FC4-370C37263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5F9EC-547E-4F4D-9B22-AE42F2A5A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CB1BEE-BAAE-5F48-B55F-387CE29333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BCB9CC-4C49-3D45-BC79-12EFD5229A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FCC522-372D-0044-8C8A-EC1DA5A8CD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7CC706-75D8-9E4F-8129-0F686D700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12F8E-6D34-AE48-BC25-96D46B13640B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D238FC-F9A6-0342-A801-FAFC30E81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2E28A5-8025-9E4C-A57F-C9D115610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8D033-04DE-CF40-964A-A20BE9B23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268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95D44-0788-7145-88C6-0F29C799A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AC2F63-ECDF-2F4C-8B52-D39B58660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12F8E-6D34-AE48-BC25-96D46B13640B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FE382B-036F-C448-BCBB-F0DB9FBF2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6F77F8-CEDF-2648-B6D1-C9F73425E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8D033-04DE-CF40-964A-A20BE9B23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490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0C0A99-273C-A446-AF81-5DFFD06D0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12F8E-6D34-AE48-BC25-96D46B13640B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BD9349-0C0C-8B48-A119-39929573A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96594E-03AA-C241-8CCF-73382A091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8D033-04DE-CF40-964A-A20BE9B23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431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5BA18-0442-DA41-BC36-4E6751D30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4CCD0-AD78-7041-9EED-0CA99CF74D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C12456-EBE2-6449-8A89-9058D8049E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91FCCA-30E5-FC4A-B657-47E850BE5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12F8E-6D34-AE48-BC25-96D46B13640B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71521B-69F1-A649-888E-EC68512BB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D84736-9F93-C94A-B898-EA6F51F52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8D033-04DE-CF40-964A-A20BE9B23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66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BBB7C-F387-E64F-8A8A-23BB48BCE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807579-CC54-9A4D-85E0-0E8C213F6E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058C0E-42D4-E44A-AD4F-511EC76CD4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9C3E48-9861-1F42-B85F-B7E81155E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12F8E-6D34-AE48-BC25-96D46B13640B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811260-027D-1240-810C-6E84F9533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33A0AF-B52B-AB49-8EB3-391F3AF5E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8D033-04DE-CF40-964A-A20BE9B23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615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EA8C73-47B5-2746-8585-8F49B91D5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221DCE-56B4-C840-9072-0CEBA6BAF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A5D6D-F71A-7646-BC51-C13371CF66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712F8E-6D34-AE48-BC25-96D46B13640B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9CED50-0690-8F43-AB14-C57E37E81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9204C-1D99-FB41-9450-B4F68FAA60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38D033-04DE-CF40-964A-A20BE9B23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895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chemeClr val="tx1"/>
            </a:gs>
            <a:gs pos="58000">
              <a:schemeClr val="tx1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containing text, container, tableware, dishware&#10;&#10;Description automatically generated">
            <a:extLst>
              <a:ext uri="{FF2B5EF4-FFF2-40B4-BE49-F238E27FC236}">
                <a16:creationId xmlns:a16="http://schemas.microsoft.com/office/drawing/2014/main" id="{245B2C26-6843-435D-9FC5-914FF325D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798" y="2305943"/>
            <a:ext cx="12482185" cy="22461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2E62822-0AB2-5F42-B83E-993AC5C89298}"/>
              </a:ext>
            </a:extLst>
          </p:cNvPr>
          <p:cNvSpPr txBox="1"/>
          <p:nvPr/>
        </p:nvSpPr>
        <p:spPr>
          <a:xfrm>
            <a:off x="4686300" y="6186487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SF Pro Display Semibold" pitchFamily="2" charset="0"/>
                <a:ea typeface="SF Pro Display Semibold" pitchFamily="2" charset="0"/>
                <a:cs typeface="SF Pro Display Semibold" pitchFamily="2" charset="0"/>
              </a:rPr>
              <a:t>from Team Bungee</a:t>
            </a:r>
          </a:p>
        </p:txBody>
      </p:sp>
    </p:spTree>
    <p:extLst>
      <p:ext uri="{BB962C8B-B14F-4D97-AF65-F5344CB8AC3E}">
        <p14:creationId xmlns:p14="http://schemas.microsoft.com/office/powerpoint/2010/main" val="1592703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6C7D69C-F8FE-3A45-AB6E-603C5660ECF2}"/>
              </a:ext>
            </a:extLst>
          </p:cNvPr>
          <p:cNvSpPr txBox="1"/>
          <p:nvPr/>
        </p:nvSpPr>
        <p:spPr>
          <a:xfrm>
            <a:off x="464088" y="235471"/>
            <a:ext cx="2911243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The Problem</a:t>
            </a:r>
            <a:endParaRPr lang="en-US" sz="3600">
              <a:solidFill>
                <a:schemeClr val="bg1"/>
              </a:solidFill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6A9E0C-DD94-5A4C-8236-F91C20634F2D}"/>
              </a:ext>
            </a:extLst>
          </p:cNvPr>
          <p:cNvSpPr txBox="1"/>
          <p:nvPr/>
        </p:nvSpPr>
        <p:spPr>
          <a:xfrm>
            <a:off x="1261862" y="2878950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AFEF"/>
                </a:solidFill>
              </a:rPr>
              <a:t>Accessibility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8F0612-B23E-9D4B-9751-104B03FFC12C}"/>
              </a:ext>
            </a:extLst>
          </p:cNvPr>
          <p:cNvSpPr txBox="1"/>
          <p:nvPr/>
        </p:nvSpPr>
        <p:spPr>
          <a:xfrm>
            <a:off x="5143551" y="2912494"/>
            <a:ext cx="1908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00AFEF"/>
                </a:solidFill>
              </a:rPr>
              <a:t>Carbon Footprint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A0D819-D095-9D4C-8BFA-27E0BBB4FB80}"/>
              </a:ext>
            </a:extLst>
          </p:cNvPr>
          <p:cNvSpPr txBox="1"/>
          <p:nvPr/>
        </p:nvSpPr>
        <p:spPr>
          <a:xfrm>
            <a:off x="9869829" y="2878950"/>
            <a:ext cx="594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AFEF"/>
                </a:solidFill>
              </a:rPr>
              <a:t>Cost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60933F1-E680-8548-9217-B519F361F634}"/>
              </a:ext>
            </a:extLst>
          </p:cNvPr>
          <p:cNvSpPr/>
          <p:nvPr/>
        </p:nvSpPr>
        <p:spPr>
          <a:xfrm>
            <a:off x="3938688" y="943357"/>
            <a:ext cx="58991" cy="5133352"/>
          </a:xfrm>
          <a:prstGeom prst="rect">
            <a:avLst/>
          </a:prstGeom>
          <a:solidFill>
            <a:srgbClr val="00AFE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E72EE35-452E-0640-8430-CF49F10FA5CD}"/>
              </a:ext>
            </a:extLst>
          </p:cNvPr>
          <p:cNvSpPr/>
          <p:nvPr/>
        </p:nvSpPr>
        <p:spPr>
          <a:xfrm>
            <a:off x="8192622" y="943356"/>
            <a:ext cx="69763" cy="5133351"/>
          </a:xfrm>
          <a:prstGeom prst="rect">
            <a:avLst/>
          </a:prstGeom>
          <a:solidFill>
            <a:srgbClr val="00AFE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0C6B82A0-A93A-ED48-B006-4E0232DDA4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038" y="1108248"/>
            <a:ext cx="1633344" cy="1633344"/>
          </a:xfrm>
          <a:prstGeom prst="rect">
            <a:avLst/>
          </a:prstGeom>
        </p:spPr>
      </p:pic>
      <p:pic>
        <p:nvPicPr>
          <p:cNvPr id="20" name="Picture 19" descr="Icon&#10;&#10;Description automatically generated">
            <a:extLst>
              <a:ext uri="{FF2B5EF4-FFF2-40B4-BE49-F238E27FC236}">
                <a16:creationId xmlns:a16="http://schemas.microsoft.com/office/drawing/2014/main" id="{55FCE72A-6B46-8D4A-85F5-E80000E4A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939" y="990393"/>
            <a:ext cx="1934370" cy="1799805"/>
          </a:xfrm>
          <a:prstGeom prst="rect">
            <a:avLst/>
          </a:prstGeom>
        </p:spPr>
      </p:pic>
      <p:pic>
        <p:nvPicPr>
          <p:cNvPr id="23" name="Picture 22" descr="Icon&#10;&#10;Description automatically generated">
            <a:extLst>
              <a:ext uri="{FF2B5EF4-FFF2-40B4-BE49-F238E27FC236}">
                <a16:creationId xmlns:a16="http://schemas.microsoft.com/office/drawing/2014/main" id="{D4747F8B-6E0A-AF41-85C5-DB5B152E67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7181" y="1099054"/>
            <a:ext cx="1292738" cy="164253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E46701D-73FE-FD4B-B15F-D1B68E859003}"/>
              </a:ext>
            </a:extLst>
          </p:cNvPr>
          <p:cNvSpPr txBox="1"/>
          <p:nvPr/>
        </p:nvSpPr>
        <p:spPr>
          <a:xfrm>
            <a:off x="675989" y="3513667"/>
            <a:ext cx="2487440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Calibri"/>
                <a:cs typeface="Arial"/>
              </a:rPr>
              <a:t>It is hard to have a reach to private vehicles all the time.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140ED01-6CF1-844A-AABD-A2DCCD964FEA}"/>
              </a:ext>
            </a:extLst>
          </p:cNvPr>
          <p:cNvSpPr txBox="1"/>
          <p:nvPr/>
        </p:nvSpPr>
        <p:spPr>
          <a:xfrm>
            <a:off x="4733351" y="3513667"/>
            <a:ext cx="2720049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2000">
                <a:solidFill>
                  <a:schemeClr val="bg1"/>
                </a:solidFill>
              </a:rPr>
              <a:t>Passenger vehicles emits considerable amount of carbon dioxide per year.</a:t>
            </a:r>
            <a:endParaRPr lang="en-GB" sz="2000">
              <a:solidFill>
                <a:schemeClr val="bg1"/>
              </a:solidFill>
              <a:cs typeface="Calibri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F06FF6E-1899-4F46-9DC5-A14FDD0FFE70}"/>
              </a:ext>
            </a:extLst>
          </p:cNvPr>
          <p:cNvSpPr txBox="1"/>
          <p:nvPr/>
        </p:nvSpPr>
        <p:spPr>
          <a:xfrm>
            <a:off x="8968385" y="3513667"/>
            <a:ext cx="2610193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2000">
                <a:solidFill>
                  <a:schemeClr val="bg1"/>
                </a:solidFill>
                <a:cs typeface="Calibri"/>
              </a:rPr>
              <a:t>Total cost of owning a car always will increase. This could be from owner’s budget or Planet’s life.</a:t>
            </a:r>
          </a:p>
        </p:txBody>
      </p:sp>
    </p:spTree>
    <p:extLst>
      <p:ext uri="{BB962C8B-B14F-4D97-AF65-F5344CB8AC3E}">
        <p14:creationId xmlns:p14="http://schemas.microsoft.com/office/powerpoint/2010/main" val="2137287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791C673E-FC97-4EDA-9CAA-55060505ACE9}"/>
              </a:ext>
            </a:extLst>
          </p:cNvPr>
          <p:cNvSpPr txBox="1"/>
          <p:nvPr/>
        </p:nvSpPr>
        <p:spPr>
          <a:xfrm>
            <a:off x="740994" y="1419167"/>
            <a:ext cx="40238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Needs &amp; Expectations</a:t>
            </a:r>
          </a:p>
          <a:p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903975A-4638-5E47-AABB-DDB4F28128E1}"/>
              </a:ext>
            </a:extLst>
          </p:cNvPr>
          <p:cNvSpPr/>
          <p:nvPr/>
        </p:nvSpPr>
        <p:spPr>
          <a:xfrm>
            <a:off x="6561214" y="1437982"/>
            <a:ext cx="55486" cy="4707852"/>
          </a:xfrm>
          <a:prstGeom prst="rect">
            <a:avLst/>
          </a:prstGeom>
          <a:solidFill>
            <a:srgbClr val="B0B5BB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FEF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D2D6CBC-4B40-1743-B7E2-2A91A0B090DA}"/>
              </a:ext>
            </a:extLst>
          </p:cNvPr>
          <p:cNvSpPr txBox="1"/>
          <p:nvPr/>
        </p:nvSpPr>
        <p:spPr>
          <a:xfrm>
            <a:off x="7569945" y="4920655"/>
            <a:ext cx="4337036" cy="25545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John Doe </a:t>
            </a:r>
            <a:endParaRPr lang="en-US" sz="2000">
              <a:latin typeface="SF Pro Display Medium" pitchFamily="2" charset="0"/>
              <a:ea typeface="SF Pro Display Medium" pitchFamily="2" charset="0"/>
              <a:cs typeface="SF Pro Display Medium" pitchFamily="2" charset="0"/>
            </a:endParaRPr>
          </a:p>
          <a:p>
            <a:r>
              <a:rPr lang="en-US" sz="2000">
                <a:solidFill>
                  <a:schemeClr val="bg1"/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35 </a:t>
            </a:r>
            <a:endParaRPr lang="en-US" sz="2000">
              <a:latin typeface="SF Pro Display Medium" pitchFamily="2" charset="0"/>
              <a:ea typeface="SF Pro Display Medium" pitchFamily="2" charset="0"/>
              <a:cs typeface="SF Pro Display Medium" pitchFamily="2" charset="0"/>
            </a:endParaRPr>
          </a:p>
          <a:p>
            <a:r>
              <a:rPr lang="en-US" sz="2000">
                <a:solidFill>
                  <a:schemeClr val="bg1"/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Works From Home</a:t>
            </a:r>
          </a:p>
          <a:p>
            <a:r>
              <a:rPr lang="en-US" sz="2000">
                <a:solidFill>
                  <a:schemeClr val="bg1"/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"Sharing my own car is a win on both side!"</a:t>
            </a:r>
            <a:endParaRPr lang="en-US" sz="2000">
              <a:latin typeface="SF Pro Display Medium" pitchFamily="2" charset="0"/>
              <a:ea typeface="SF Pro Display Medium" pitchFamily="2" charset="0"/>
              <a:cs typeface="SF Pro Display Medium" pitchFamily="2" charset="0"/>
            </a:endParaRPr>
          </a:p>
          <a:p>
            <a:endParaRPr lang="en-US" sz="2000">
              <a:solidFill>
                <a:schemeClr val="bg1"/>
              </a:solidFill>
              <a:latin typeface="SF Pro Display Medium" pitchFamily="2" charset="0"/>
              <a:ea typeface="SF Pro Display Medium" pitchFamily="2" charset="0"/>
              <a:cs typeface="SF Pro Display Medium" pitchFamily="2" charset="0"/>
            </a:endParaRPr>
          </a:p>
          <a:p>
            <a:endParaRPr lang="en-US" sz="2000">
              <a:solidFill>
                <a:schemeClr val="bg1"/>
              </a:solidFill>
              <a:latin typeface="SF Pro Display Medium" pitchFamily="2" charset="0"/>
              <a:ea typeface="SF Pro Display Medium" pitchFamily="2" charset="0"/>
              <a:cs typeface="SF Pro Display Medium" pitchFamily="2" charset="0"/>
            </a:endParaRPr>
          </a:p>
          <a:p>
            <a:endParaRPr lang="en-US" sz="2000">
              <a:solidFill>
                <a:schemeClr val="bg1"/>
              </a:solidFill>
              <a:latin typeface="SF Pro Display Medium" pitchFamily="2" charset="0"/>
              <a:ea typeface="SF Pro Display Medium" pitchFamily="2" charset="0"/>
              <a:cs typeface="SF Pro Display Medium" pitchFamily="2" charset="0"/>
            </a:endParaRPr>
          </a:p>
        </p:txBody>
      </p:sp>
      <p:pic>
        <p:nvPicPr>
          <p:cNvPr id="49" name="Picture 48" descr="A person driving a car&#10;&#10;Description automatically generated">
            <a:extLst>
              <a:ext uri="{FF2B5EF4-FFF2-40B4-BE49-F238E27FC236}">
                <a16:creationId xmlns:a16="http://schemas.microsoft.com/office/drawing/2014/main" id="{FEA708F8-B07C-4543-83AC-C9E4ED0B7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10" t="810" r="410" b="19486"/>
          <a:stretch/>
        </p:blipFill>
        <p:spPr>
          <a:xfrm>
            <a:off x="7628530" y="1322058"/>
            <a:ext cx="3338474" cy="35368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1A73602-6E89-4781-99A9-4472F14610BF}"/>
              </a:ext>
            </a:extLst>
          </p:cNvPr>
          <p:cNvSpPr txBox="1"/>
          <p:nvPr/>
        </p:nvSpPr>
        <p:spPr>
          <a:xfrm>
            <a:off x="464088" y="235471"/>
            <a:ext cx="7398576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>
                <a:solidFill>
                  <a:schemeClr val="bg1"/>
                </a:solidFill>
                <a:cs typeface="Calibri"/>
              </a:rPr>
              <a:t>Persona 1        </a:t>
            </a:r>
            <a:r>
              <a:rPr lang="en-US" sz="3600">
                <a:solidFill>
                  <a:srgbClr val="00AFEF"/>
                </a:solidFill>
                <a:ea typeface="+mn-lt"/>
                <a:cs typeface="+mn-lt"/>
              </a:rPr>
              <a:t>Car Owner &amp; Driver</a:t>
            </a:r>
            <a:endParaRPr lang="en-US" sz="3600">
              <a:ea typeface="+mn-lt"/>
              <a:cs typeface="+mn-lt"/>
            </a:endParaRPr>
          </a:p>
          <a:p>
            <a:endParaRPr lang="en-US" sz="3600">
              <a:solidFill>
                <a:schemeClr val="bg1"/>
              </a:solidFill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4DF10F-AE06-460F-B028-EB10799D2185}"/>
              </a:ext>
            </a:extLst>
          </p:cNvPr>
          <p:cNvSpPr txBox="1"/>
          <p:nvPr/>
        </p:nvSpPr>
        <p:spPr>
          <a:xfrm>
            <a:off x="745066" y="2099733"/>
            <a:ext cx="5781792" cy="12926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Additional income with own vehicle. </a:t>
            </a:r>
          </a:p>
          <a:p>
            <a:pPr marL="457200" indent="-457200">
              <a:buFont typeface="Arial"/>
              <a:buChar char="•"/>
            </a:pPr>
            <a:r>
              <a:rPr lang="en-US" sz="2600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Reduce carbon footprint by sharing car.  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CF2A291-806E-4052-BB63-C339B11B8BE3}"/>
              </a:ext>
            </a:extLst>
          </p:cNvPr>
          <p:cNvSpPr/>
          <p:nvPr/>
        </p:nvSpPr>
        <p:spPr>
          <a:xfrm>
            <a:off x="841352" y="1925139"/>
            <a:ext cx="3791607" cy="78828"/>
          </a:xfrm>
          <a:prstGeom prst="rect">
            <a:avLst/>
          </a:prstGeom>
          <a:solidFill>
            <a:srgbClr val="B0B5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DD169A-9574-4E8A-BB55-B37C2F043B01}"/>
              </a:ext>
            </a:extLst>
          </p:cNvPr>
          <p:cNvSpPr txBox="1"/>
          <p:nvPr/>
        </p:nvSpPr>
        <p:spPr>
          <a:xfrm>
            <a:off x="743419" y="3847743"/>
            <a:ext cx="3194618" cy="5539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000" b="1">
                <a:solidFill>
                  <a:schemeClr val="bg1"/>
                </a:solidFill>
                <a:latin typeface="SF Pro Display"/>
                <a:ea typeface="SF Pro Display" pitchFamily="2" charset="0"/>
                <a:cs typeface="SF Pro Display" pitchFamily="2" charset="0"/>
              </a:rPr>
              <a:t>Pain Points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0C5606A-6819-4E5C-B9F0-FEFCB314130A}"/>
              </a:ext>
            </a:extLst>
          </p:cNvPr>
          <p:cNvSpPr/>
          <p:nvPr/>
        </p:nvSpPr>
        <p:spPr>
          <a:xfrm>
            <a:off x="844108" y="4358908"/>
            <a:ext cx="1958279" cy="91654"/>
          </a:xfrm>
          <a:prstGeom prst="rect">
            <a:avLst/>
          </a:prstGeom>
          <a:solidFill>
            <a:srgbClr val="B0B5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8A1D50D-5EA3-448E-AF01-5FA26030A793}"/>
              </a:ext>
            </a:extLst>
          </p:cNvPr>
          <p:cNvSpPr txBox="1"/>
          <p:nvPr/>
        </p:nvSpPr>
        <p:spPr>
          <a:xfrm>
            <a:off x="740994" y="4509125"/>
            <a:ext cx="5682382" cy="8925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Always there will be a cost of car from different reasons.</a:t>
            </a:r>
          </a:p>
        </p:txBody>
      </p:sp>
    </p:spTree>
    <p:extLst>
      <p:ext uri="{BB962C8B-B14F-4D97-AF65-F5344CB8AC3E}">
        <p14:creationId xmlns:p14="http://schemas.microsoft.com/office/powerpoint/2010/main" val="1724750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BF300F8D-51C4-4F69-93AE-925FF105F4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549"/>
          <a:stretch/>
        </p:blipFill>
        <p:spPr>
          <a:xfrm>
            <a:off x="974498" y="1235557"/>
            <a:ext cx="3270533" cy="3527436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DD2D6CBC-4B40-1743-B7E2-2A91A0B090DA}"/>
              </a:ext>
            </a:extLst>
          </p:cNvPr>
          <p:cNvSpPr txBox="1"/>
          <p:nvPr/>
        </p:nvSpPr>
        <p:spPr>
          <a:xfrm>
            <a:off x="909500" y="4845397"/>
            <a:ext cx="4820914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Jake Doe </a:t>
            </a:r>
          </a:p>
          <a:p>
            <a:r>
              <a:rPr lang="en-US" sz="2000">
                <a:solidFill>
                  <a:schemeClr val="bg1"/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27</a:t>
            </a:r>
          </a:p>
          <a:p>
            <a:r>
              <a:rPr lang="en-US" sz="2000">
                <a:solidFill>
                  <a:schemeClr val="bg1"/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Travels Frequently</a:t>
            </a:r>
          </a:p>
          <a:p>
            <a:r>
              <a:rPr lang="en-US" sz="2000">
                <a:solidFill>
                  <a:schemeClr val="bg1"/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"Use car sharing for travels to other cities"</a:t>
            </a:r>
            <a:endParaRPr lang="en-US" sz="2000">
              <a:latin typeface="SF Pro Display Medium" pitchFamily="2" charset="0"/>
              <a:ea typeface="SF Pro Display Medium" pitchFamily="2" charset="0"/>
              <a:cs typeface="SF Pro Display Medium" pitchFamily="2" charset="0"/>
            </a:endParaRPr>
          </a:p>
          <a:p>
            <a:endParaRPr lang="en-US" sz="2000">
              <a:solidFill>
                <a:schemeClr val="bg1"/>
              </a:solidFill>
              <a:latin typeface="SF Pro Display Medium" pitchFamily="2" charset="0"/>
              <a:ea typeface="SF Pro Display Medium" pitchFamily="2" charset="0"/>
              <a:cs typeface="SF Pro Display Medium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76AC84-95B2-4F18-ABCB-E0B94C514488}"/>
              </a:ext>
            </a:extLst>
          </p:cNvPr>
          <p:cNvSpPr txBox="1"/>
          <p:nvPr/>
        </p:nvSpPr>
        <p:spPr>
          <a:xfrm>
            <a:off x="6332885" y="2095434"/>
            <a:ext cx="5738261" cy="12926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n-US" sz="2600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Cares about less crowded transportation.</a:t>
            </a:r>
          </a:p>
          <a:p>
            <a:pPr marL="285750" indent="-285750">
              <a:buFont typeface="Arial,Sans-Serif"/>
              <a:buChar char="•"/>
            </a:pPr>
            <a:r>
              <a:rPr lang="en-US" sz="2600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Decreasing the carbon footprint.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A15138-F1E3-4ACC-AB57-2DD331E56963}"/>
              </a:ext>
            </a:extLst>
          </p:cNvPr>
          <p:cNvSpPr txBox="1"/>
          <p:nvPr/>
        </p:nvSpPr>
        <p:spPr>
          <a:xfrm>
            <a:off x="464088" y="235471"/>
            <a:ext cx="6382576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>
                <a:solidFill>
                  <a:schemeClr val="bg1"/>
                </a:solidFill>
                <a:cs typeface="Calibri"/>
              </a:rPr>
              <a:t>Persona 2        </a:t>
            </a:r>
            <a:r>
              <a:rPr lang="en-US" sz="3600">
                <a:solidFill>
                  <a:srgbClr val="00AFEF"/>
                </a:solidFill>
                <a:cs typeface="Calibri"/>
              </a:rPr>
              <a:t>Passenger</a:t>
            </a:r>
            <a:endParaRPr lang="en-US" sz="3600">
              <a:ea typeface="+mn-lt"/>
              <a:cs typeface="+mn-lt"/>
            </a:endParaRPr>
          </a:p>
          <a:p>
            <a:pPr algn="ctr"/>
            <a:endParaRPr lang="en-US" sz="3600">
              <a:ea typeface="+mn-lt"/>
              <a:cs typeface="+mn-lt"/>
            </a:endParaRPr>
          </a:p>
          <a:p>
            <a:r>
              <a:rPr lang="en-US" sz="3600">
                <a:solidFill>
                  <a:schemeClr val="bg1"/>
                </a:solidFill>
                <a:cs typeface="Calibri"/>
              </a:rPr>
              <a:t>   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5AD773-0098-4DC4-ADA7-747C0A20EC30}"/>
              </a:ext>
            </a:extLst>
          </p:cNvPr>
          <p:cNvSpPr/>
          <p:nvPr/>
        </p:nvSpPr>
        <p:spPr>
          <a:xfrm>
            <a:off x="6166103" y="1419167"/>
            <a:ext cx="55486" cy="4707852"/>
          </a:xfrm>
          <a:prstGeom prst="rect">
            <a:avLst/>
          </a:prstGeom>
          <a:solidFill>
            <a:srgbClr val="B0B5BB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FE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E5D099-EBE8-F343-97D3-38A63128096E}"/>
              </a:ext>
            </a:extLst>
          </p:cNvPr>
          <p:cNvSpPr txBox="1"/>
          <p:nvPr/>
        </p:nvSpPr>
        <p:spPr>
          <a:xfrm>
            <a:off x="6357216" y="1419167"/>
            <a:ext cx="40238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Needs &amp; Expectations</a:t>
            </a:r>
          </a:p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0075B4-9320-3B41-AAF7-6BF22C12DC83}"/>
              </a:ext>
            </a:extLst>
          </p:cNvPr>
          <p:cNvSpPr txBox="1"/>
          <p:nvPr/>
        </p:nvSpPr>
        <p:spPr>
          <a:xfrm>
            <a:off x="6357216" y="4584384"/>
            <a:ext cx="536253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n-US" sz="2600">
                <a:solidFill>
                  <a:schemeClr val="bg1"/>
                </a:solidFill>
                <a:ea typeface="+mn-lt"/>
                <a:cs typeface="+mn-lt"/>
              </a:rPr>
              <a:t>Often no direct transportation on the airports.</a:t>
            </a:r>
          </a:p>
          <a:p>
            <a:pPr marL="285750" indent="-285750">
              <a:buFont typeface="Arial,Sans-Serif"/>
              <a:buChar char="•"/>
            </a:pPr>
            <a:r>
              <a:rPr lang="en-US" sz="2600">
                <a:solidFill>
                  <a:schemeClr val="bg1"/>
                </a:solidFill>
                <a:ea typeface="+mn-lt"/>
                <a:cs typeface="+mn-lt"/>
              </a:rPr>
              <a:t>Renting a car costs more and will not be used much.</a:t>
            </a:r>
          </a:p>
          <a:p>
            <a:endParaRPr lang="en-US" sz="26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078313-14EF-3F44-B703-97E1A48CDB70}"/>
              </a:ext>
            </a:extLst>
          </p:cNvPr>
          <p:cNvSpPr txBox="1"/>
          <p:nvPr/>
        </p:nvSpPr>
        <p:spPr>
          <a:xfrm>
            <a:off x="6359641" y="3866558"/>
            <a:ext cx="3194618" cy="5539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000" b="1">
                <a:solidFill>
                  <a:schemeClr val="bg1"/>
                </a:solidFill>
                <a:latin typeface="SF Pro Display"/>
                <a:ea typeface="SF Pro Display" pitchFamily="2" charset="0"/>
                <a:cs typeface="SF Pro Display" pitchFamily="2" charset="0"/>
              </a:rPr>
              <a:t>Pain Points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FD6468C-6154-7F47-8FEB-C5AAB42F4ED0}"/>
              </a:ext>
            </a:extLst>
          </p:cNvPr>
          <p:cNvSpPr/>
          <p:nvPr/>
        </p:nvSpPr>
        <p:spPr>
          <a:xfrm>
            <a:off x="6457575" y="1925139"/>
            <a:ext cx="3791607" cy="78828"/>
          </a:xfrm>
          <a:prstGeom prst="rect">
            <a:avLst/>
          </a:prstGeom>
          <a:solidFill>
            <a:srgbClr val="B0B5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875700B-C6AC-6942-A61A-81122BE9E117}"/>
              </a:ext>
            </a:extLst>
          </p:cNvPr>
          <p:cNvSpPr/>
          <p:nvPr/>
        </p:nvSpPr>
        <p:spPr>
          <a:xfrm>
            <a:off x="6432108" y="4368316"/>
            <a:ext cx="1958279" cy="91654"/>
          </a:xfrm>
          <a:prstGeom prst="rect">
            <a:avLst/>
          </a:prstGeom>
          <a:solidFill>
            <a:srgbClr val="B0B5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740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2BEC551-8886-574E-9CDB-941DF16B014F}"/>
              </a:ext>
            </a:extLst>
          </p:cNvPr>
          <p:cNvSpPr/>
          <p:nvPr/>
        </p:nvSpPr>
        <p:spPr>
          <a:xfrm>
            <a:off x="1983920" y="1042988"/>
            <a:ext cx="2788106" cy="101369"/>
          </a:xfrm>
          <a:prstGeom prst="rect">
            <a:avLst/>
          </a:prstGeom>
          <a:solidFill>
            <a:srgbClr val="00AFE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98895F-1B86-2245-B0F8-7131EF2B2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502" y="219392"/>
            <a:ext cx="6806412" cy="1496067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SF Pro Display Semibold" pitchFamily="2" charset="0"/>
                <a:ea typeface="SF Pro Display Semibold" pitchFamily="2" charset="0"/>
                <a:cs typeface="SF Pro Display Semibold" pitchFamily="2" charset="0"/>
              </a:rPr>
              <a:t>Road to </a:t>
            </a:r>
            <a:r>
              <a:rPr lang="en-US" sz="3600" b="1" dirty="0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sustainability</a:t>
            </a:r>
            <a:endParaRPr lang="en-US" sz="3600" dirty="0">
              <a:solidFill>
                <a:schemeClr val="bg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0B9411B-AA49-7247-AFBA-CBFA62F35907}"/>
              </a:ext>
            </a:extLst>
          </p:cNvPr>
          <p:cNvGrpSpPr/>
          <p:nvPr/>
        </p:nvGrpSpPr>
        <p:grpSpPr>
          <a:xfrm>
            <a:off x="241503" y="2138289"/>
            <a:ext cx="6131032" cy="4153996"/>
            <a:chOff x="241503" y="565711"/>
            <a:chExt cx="8452056" cy="572657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C1EBBDC-62D2-9445-AEFA-885E7EAB55CE}"/>
                </a:ext>
              </a:extLst>
            </p:cNvPr>
            <p:cNvSpPr/>
            <p:nvPr/>
          </p:nvSpPr>
          <p:spPr>
            <a:xfrm>
              <a:off x="241503" y="565711"/>
              <a:ext cx="8452056" cy="5726574"/>
            </a:xfrm>
            <a:prstGeom prst="rect">
              <a:avLst/>
            </a:prstGeom>
            <a:solidFill>
              <a:srgbClr val="00AFE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Content Placeholder 4" descr="Chart&#10;&#10;Description automatically generated">
              <a:extLst>
                <a:ext uri="{FF2B5EF4-FFF2-40B4-BE49-F238E27FC236}">
                  <a16:creationId xmlns:a16="http://schemas.microsoft.com/office/drawing/2014/main" id="{2EF0F0DB-3EC8-364F-A468-70D9E3B3E1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" b="1469"/>
            <a:stretch/>
          </p:blipFill>
          <p:spPr>
            <a:xfrm>
              <a:off x="398205" y="681036"/>
              <a:ext cx="8138652" cy="5495927"/>
            </a:xfrm>
            <a:prstGeom prst="rect">
              <a:avLst/>
            </a:prstGeom>
            <a:effectLst/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458D5B3-FA40-A24C-87FC-2197D32B6B29}"/>
              </a:ext>
            </a:extLst>
          </p:cNvPr>
          <p:cNvSpPr txBox="1"/>
          <p:nvPr/>
        </p:nvSpPr>
        <p:spPr>
          <a:xfrm>
            <a:off x="7047913" y="2096461"/>
            <a:ext cx="490258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Maintaining the </a:t>
            </a:r>
            <a:r>
              <a:rPr lang="en-GB" sz="2600" dirty="0">
                <a:solidFill>
                  <a:srgbClr val="00AFEF"/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flexibility</a:t>
            </a:r>
            <a:r>
              <a:rPr lang="en-GB" sz="2600" dirty="0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 and </a:t>
            </a:r>
            <a:r>
              <a:rPr lang="en-GB" sz="2600" dirty="0">
                <a:solidFill>
                  <a:srgbClr val="00AFEF"/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mobility</a:t>
            </a:r>
            <a:r>
              <a:rPr lang="en-GB" sz="2600" dirty="0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 while trying to </a:t>
            </a:r>
            <a:r>
              <a:rPr lang="en-GB" sz="2600" dirty="0">
                <a:solidFill>
                  <a:srgbClr val="00AFEF"/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reduce</a:t>
            </a:r>
            <a:r>
              <a:rPr lang="en-GB" sz="2600" dirty="0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 total number of vehicles gave rise to idea of car-sharing.</a:t>
            </a:r>
          </a:p>
          <a:p>
            <a:r>
              <a:rPr lang="en-GB" sz="2600" dirty="0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The idea is booming, and the number of users in the car-sharing space is expected to reach </a:t>
            </a:r>
            <a:r>
              <a:rPr lang="en-GB" sz="2600" dirty="0">
                <a:solidFill>
                  <a:srgbClr val="00AFEF"/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58,3 million </a:t>
            </a:r>
            <a:r>
              <a:rPr lang="en-GB" sz="2600" dirty="0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by </a:t>
            </a:r>
            <a:r>
              <a:rPr lang="en-GB" sz="2600" dirty="0">
                <a:solidFill>
                  <a:srgbClr val="00AFEF"/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2025</a:t>
            </a:r>
            <a:r>
              <a:rPr lang="en-GB" sz="2600" dirty="0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 according to Statista.</a:t>
            </a:r>
            <a:endParaRPr lang="en-US" sz="2600" dirty="0">
              <a:solidFill>
                <a:schemeClr val="bg1"/>
              </a:solidFill>
              <a:latin typeface="SF Pro Display" pitchFamily="2" charset="0"/>
              <a:ea typeface="SF Pro Display" pitchFamily="2" charset="0"/>
              <a:cs typeface="SF Pro Display" pitchFamily="2" charset="0"/>
            </a:endParaRPr>
          </a:p>
        </p:txBody>
      </p:sp>
      <p:sp>
        <p:nvSpPr>
          <p:cNvPr id="9" name="Icon column chart" title="Icon Chart">
            <a:extLst>
              <a:ext uri="{FF2B5EF4-FFF2-40B4-BE49-F238E27FC236}">
                <a16:creationId xmlns:a16="http://schemas.microsoft.com/office/drawing/2014/main" id="{205F9367-EC4C-3C49-B048-BAB598AF2D06}"/>
              </a:ext>
            </a:extLst>
          </p:cNvPr>
          <p:cNvSpPr>
            <a:spLocks/>
          </p:cNvSpPr>
          <p:nvPr/>
        </p:nvSpPr>
        <p:spPr bwMode="invGray">
          <a:xfrm>
            <a:off x="241501" y="1743180"/>
            <a:ext cx="589735" cy="405993"/>
          </a:xfrm>
          <a:custGeom>
            <a:avLst/>
            <a:gdLst>
              <a:gd name="T0" fmla="*/ 486 w 536"/>
              <a:gd name="T1" fmla="*/ 132 h 369"/>
              <a:gd name="T2" fmla="*/ 410 w 536"/>
              <a:gd name="T3" fmla="*/ 132 h 369"/>
              <a:gd name="T4" fmla="*/ 410 w 536"/>
              <a:gd name="T5" fmla="*/ 369 h 369"/>
              <a:gd name="T6" fmla="*/ 366 w 536"/>
              <a:gd name="T7" fmla="*/ 369 h 369"/>
              <a:gd name="T8" fmla="*/ 366 w 536"/>
              <a:gd name="T9" fmla="*/ 66 h 369"/>
              <a:gd name="T10" fmla="*/ 290 w 536"/>
              <a:gd name="T11" fmla="*/ 66 h 369"/>
              <a:gd name="T12" fmla="*/ 290 w 536"/>
              <a:gd name="T13" fmla="*/ 369 h 369"/>
              <a:gd name="T14" fmla="*/ 246 w 536"/>
              <a:gd name="T15" fmla="*/ 369 h 369"/>
              <a:gd name="T16" fmla="*/ 246 w 536"/>
              <a:gd name="T17" fmla="*/ 199 h 369"/>
              <a:gd name="T18" fmla="*/ 170 w 536"/>
              <a:gd name="T19" fmla="*/ 199 h 369"/>
              <a:gd name="T20" fmla="*/ 170 w 536"/>
              <a:gd name="T21" fmla="*/ 369 h 369"/>
              <a:gd name="T22" fmla="*/ 128 w 536"/>
              <a:gd name="T23" fmla="*/ 369 h 369"/>
              <a:gd name="T24" fmla="*/ 128 w 536"/>
              <a:gd name="T25" fmla="*/ 263 h 369"/>
              <a:gd name="T26" fmla="*/ 52 w 536"/>
              <a:gd name="T27" fmla="*/ 263 h 369"/>
              <a:gd name="T28" fmla="*/ 52 w 536"/>
              <a:gd name="T29" fmla="*/ 369 h 369"/>
              <a:gd name="T30" fmla="*/ 0 w 536"/>
              <a:gd name="T31" fmla="*/ 369 h 369"/>
              <a:gd name="T32" fmla="*/ 0 w 536"/>
              <a:gd name="T33" fmla="*/ 0 h 369"/>
              <a:gd name="T34" fmla="*/ 536 w 536"/>
              <a:gd name="T35" fmla="*/ 0 h 369"/>
              <a:gd name="T36" fmla="*/ 536 w 536"/>
              <a:gd name="T37" fmla="*/ 369 h 369"/>
              <a:gd name="T38" fmla="*/ 486 w 536"/>
              <a:gd name="T39" fmla="*/ 369 h 369"/>
              <a:gd name="T40" fmla="*/ 486 w 536"/>
              <a:gd name="T41" fmla="*/ 132 h 369"/>
              <a:gd name="T42" fmla="*/ 486 w 536"/>
              <a:gd name="T43" fmla="*/ 132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36" h="369">
                <a:moveTo>
                  <a:pt x="486" y="132"/>
                </a:moveTo>
                <a:lnTo>
                  <a:pt x="410" y="132"/>
                </a:lnTo>
                <a:lnTo>
                  <a:pt x="410" y="369"/>
                </a:lnTo>
                <a:lnTo>
                  <a:pt x="366" y="369"/>
                </a:lnTo>
                <a:lnTo>
                  <a:pt x="366" y="66"/>
                </a:lnTo>
                <a:lnTo>
                  <a:pt x="290" y="66"/>
                </a:lnTo>
                <a:lnTo>
                  <a:pt x="290" y="369"/>
                </a:lnTo>
                <a:lnTo>
                  <a:pt x="246" y="369"/>
                </a:lnTo>
                <a:lnTo>
                  <a:pt x="246" y="199"/>
                </a:lnTo>
                <a:lnTo>
                  <a:pt x="170" y="199"/>
                </a:lnTo>
                <a:lnTo>
                  <a:pt x="170" y="369"/>
                </a:lnTo>
                <a:lnTo>
                  <a:pt x="128" y="369"/>
                </a:lnTo>
                <a:lnTo>
                  <a:pt x="128" y="263"/>
                </a:lnTo>
                <a:lnTo>
                  <a:pt x="52" y="263"/>
                </a:lnTo>
                <a:lnTo>
                  <a:pt x="52" y="369"/>
                </a:lnTo>
                <a:lnTo>
                  <a:pt x="0" y="369"/>
                </a:lnTo>
                <a:lnTo>
                  <a:pt x="0" y="0"/>
                </a:lnTo>
                <a:lnTo>
                  <a:pt x="536" y="0"/>
                </a:lnTo>
                <a:lnTo>
                  <a:pt x="536" y="369"/>
                </a:lnTo>
                <a:lnTo>
                  <a:pt x="486" y="369"/>
                </a:lnTo>
                <a:lnTo>
                  <a:pt x="486" y="132"/>
                </a:lnTo>
                <a:lnTo>
                  <a:pt x="486" y="132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1" name="Icon leaf">
            <a:extLst>
              <a:ext uri="{FF2B5EF4-FFF2-40B4-BE49-F238E27FC236}">
                <a16:creationId xmlns:a16="http://schemas.microsoft.com/office/drawing/2014/main" id="{4C4CA7A8-70CC-0B49-9E4C-616288119C6B}"/>
              </a:ext>
            </a:extLst>
          </p:cNvPr>
          <p:cNvSpPr>
            <a:spLocks/>
          </p:cNvSpPr>
          <p:nvPr/>
        </p:nvSpPr>
        <p:spPr bwMode="invGray">
          <a:xfrm>
            <a:off x="4972918" y="650606"/>
            <a:ext cx="529811" cy="493751"/>
          </a:xfrm>
          <a:custGeom>
            <a:avLst/>
            <a:gdLst>
              <a:gd name="T0" fmla="*/ 180 w 573"/>
              <a:gd name="T1" fmla="*/ 450 h 534"/>
              <a:gd name="T2" fmla="*/ 250 w 573"/>
              <a:gd name="T3" fmla="*/ 442 h 534"/>
              <a:gd name="T4" fmla="*/ 323 w 573"/>
              <a:gd name="T5" fmla="*/ 418 h 534"/>
              <a:gd name="T6" fmla="*/ 361 w 573"/>
              <a:gd name="T7" fmla="*/ 402 h 534"/>
              <a:gd name="T8" fmla="*/ 427 w 573"/>
              <a:gd name="T9" fmla="*/ 362 h 534"/>
              <a:gd name="T10" fmla="*/ 457 w 573"/>
              <a:gd name="T11" fmla="*/ 340 h 534"/>
              <a:gd name="T12" fmla="*/ 505 w 573"/>
              <a:gd name="T13" fmla="*/ 296 h 534"/>
              <a:gd name="T14" fmla="*/ 537 w 573"/>
              <a:gd name="T15" fmla="*/ 254 h 534"/>
              <a:gd name="T16" fmla="*/ 537 w 573"/>
              <a:gd name="T17" fmla="*/ 286 h 534"/>
              <a:gd name="T18" fmla="*/ 537 w 573"/>
              <a:gd name="T19" fmla="*/ 306 h 534"/>
              <a:gd name="T20" fmla="*/ 531 w 573"/>
              <a:gd name="T21" fmla="*/ 348 h 534"/>
              <a:gd name="T22" fmla="*/ 515 w 573"/>
              <a:gd name="T23" fmla="*/ 390 h 534"/>
              <a:gd name="T24" fmla="*/ 491 w 573"/>
              <a:gd name="T25" fmla="*/ 430 h 534"/>
              <a:gd name="T26" fmla="*/ 457 w 573"/>
              <a:gd name="T27" fmla="*/ 466 h 534"/>
              <a:gd name="T28" fmla="*/ 411 w 573"/>
              <a:gd name="T29" fmla="*/ 498 h 534"/>
              <a:gd name="T30" fmla="*/ 355 w 573"/>
              <a:gd name="T31" fmla="*/ 520 h 534"/>
              <a:gd name="T32" fmla="*/ 284 w 573"/>
              <a:gd name="T33" fmla="*/ 532 h 534"/>
              <a:gd name="T34" fmla="*/ 244 w 573"/>
              <a:gd name="T35" fmla="*/ 534 h 534"/>
              <a:gd name="T36" fmla="*/ 150 w 573"/>
              <a:gd name="T37" fmla="*/ 522 h 534"/>
              <a:gd name="T38" fmla="*/ 64 w 573"/>
              <a:gd name="T39" fmla="*/ 496 h 534"/>
              <a:gd name="T40" fmla="*/ 30 w 573"/>
              <a:gd name="T41" fmla="*/ 480 h 534"/>
              <a:gd name="T42" fmla="*/ 0 w 573"/>
              <a:gd name="T43" fmla="*/ 464 h 534"/>
              <a:gd name="T44" fmla="*/ 36 w 573"/>
              <a:gd name="T45" fmla="*/ 400 h 534"/>
              <a:gd name="T46" fmla="*/ 78 w 573"/>
              <a:gd name="T47" fmla="*/ 344 h 534"/>
              <a:gd name="T48" fmla="*/ 102 w 573"/>
              <a:gd name="T49" fmla="*/ 314 h 534"/>
              <a:gd name="T50" fmla="*/ 152 w 573"/>
              <a:gd name="T51" fmla="*/ 262 h 534"/>
              <a:gd name="T52" fmla="*/ 202 w 573"/>
              <a:gd name="T53" fmla="*/ 220 h 534"/>
              <a:gd name="T54" fmla="*/ 254 w 573"/>
              <a:gd name="T55" fmla="*/ 190 h 534"/>
              <a:gd name="T56" fmla="*/ 280 w 573"/>
              <a:gd name="T57" fmla="*/ 180 h 534"/>
              <a:gd name="T58" fmla="*/ 341 w 573"/>
              <a:gd name="T59" fmla="*/ 162 h 534"/>
              <a:gd name="T60" fmla="*/ 397 w 573"/>
              <a:gd name="T61" fmla="*/ 156 h 534"/>
              <a:gd name="T62" fmla="*/ 419 w 573"/>
              <a:gd name="T63" fmla="*/ 158 h 534"/>
              <a:gd name="T64" fmla="*/ 459 w 573"/>
              <a:gd name="T65" fmla="*/ 164 h 534"/>
              <a:gd name="T66" fmla="*/ 479 w 573"/>
              <a:gd name="T67" fmla="*/ 170 h 534"/>
              <a:gd name="T68" fmla="*/ 497 w 573"/>
              <a:gd name="T69" fmla="*/ 140 h 534"/>
              <a:gd name="T70" fmla="*/ 515 w 573"/>
              <a:gd name="T71" fmla="*/ 100 h 534"/>
              <a:gd name="T72" fmla="*/ 541 w 573"/>
              <a:gd name="T73" fmla="*/ 0 h 534"/>
              <a:gd name="T74" fmla="*/ 573 w 573"/>
              <a:gd name="T75" fmla="*/ 8 h 534"/>
              <a:gd name="T76" fmla="*/ 565 w 573"/>
              <a:gd name="T77" fmla="*/ 72 h 534"/>
              <a:gd name="T78" fmla="*/ 561 w 573"/>
              <a:gd name="T79" fmla="*/ 90 h 534"/>
              <a:gd name="T80" fmla="*/ 529 w 573"/>
              <a:gd name="T81" fmla="*/ 190 h 534"/>
              <a:gd name="T82" fmla="*/ 523 w 573"/>
              <a:gd name="T83" fmla="*/ 204 h 534"/>
              <a:gd name="T84" fmla="*/ 497 w 573"/>
              <a:gd name="T85" fmla="*/ 246 h 534"/>
              <a:gd name="T86" fmla="*/ 441 w 573"/>
              <a:gd name="T87" fmla="*/ 302 h 534"/>
              <a:gd name="T88" fmla="*/ 407 w 573"/>
              <a:gd name="T89" fmla="*/ 330 h 534"/>
              <a:gd name="T90" fmla="*/ 333 w 573"/>
              <a:gd name="T91" fmla="*/ 376 h 534"/>
              <a:gd name="T92" fmla="*/ 293 w 573"/>
              <a:gd name="T93" fmla="*/ 396 h 534"/>
              <a:gd name="T94" fmla="*/ 214 w 573"/>
              <a:gd name="T95" fmla="*/ 424 h 534"/>
              <a:gd name="T96" fmla="*/ 144 w 573"/>
              <a:gd name="T97" fmla="*/ 434 h 534"/>
              <a:gd name="T98" fmla="*/ 154 w 573"/>
              <a:gd name="T99" fmla="*/ 448 h 534"/>
              <a:gd name="T100" fmla="*/ 180 w 573"/>
              <a:gd name="T101" fmla="*/ 450 h 5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573" h="534">
                <a:moveTo>
                  <a:pt x="180" y="450"/>
                </a:moveTo>
                <a:lnTo>
                  <a:pt x="180" y="450"/>
                </a:lnTo>
                <a:lnTo>
                  <a:pt x="214" y="448"/>
                </a:lnTo>
                <a:lnTo>
                  <a:pt x="250" y="442"/>
                </a:lnTo>
                <a:lnTo>
                  <a:pt x="287" y="432"/>
                </a:lnTo>
                <a:lnTo>
                  <a:pt x="323" y="418"/>
                </a:lnTo>
                <a:lnTo>
                  <a:pt x="323" y="418"/>
                </a:lnTo>
                <a:lnTo>
                  <a:pt x="361" y="402"/>
                </a:lnTo>
                <a:lnTo>
                  <a:pt x="395" y="384"/>
                </a:lnTo>
                <a:lnTo>
                  <a:pt x="427" y="362"/>
                </a:lnTo>
                <a:lnTo>
                  <a:pt x="457" y="340"/>
                </a:lnTo>
                <a:lnTo>
                  <a:pt x="457" y="340"/>
                </a:lnTo>
                <a:lnTo>
                  <a:pt x="483" y="318"/>
                </a:lnTo>
                <a:lnTo>
                  <a:pt x="505" y="296"/>
                </a:lnTo>
                <a:lnTo>
                  <a:pt x="523" y="274"/>
                </a:lnTo>
                <a:lnTo>
                  <a:pt x="537" y="254"/>
                </a:lnTo>
                <a:lnTo>
                  <a:pt x="537" y="254"/>
                </a:lnTo>
                <a:lnTo>
                  <a:pt x="537" y="286"/>
                </a:lnTo>
                <a:lnTo>
                  <a:pt x="537" y="286"/>
                </a:lnTo>
                <a:lnTo>
                  <a:pt x="537" y="306"/>
                </a:lnTo>
                <a:lnTo>
                  <a:pt x="535" y="326"/>
                </a:lnTo>
                <a:lnTo>
                  <a:pt x="531" y="348"/>
                </a:lnTo>
                <a:lnTo>
                  <a:pt x="523" y="368"/>
                </a:lnTo>
                <a:lnTo>
                  <a:pt x="515" y="390"/>
                </a:lnTo>
                <a:lnTo>
                  <a:pt x="505" y="410"/>
                </a:lnTo>
                <a:lnTo>
                  <a:pt x="491" y="430"/>
                </a:lnTo>
                <a:lnTo>
                  <a:pt x="475" y="448"/>
                </a:lnTo>
                <a:lnTo>
                  <a:pt x="457" y="466"/>
                </a:lnTo>
                <a:lnTo>
                  <a:pt x="435" y="484"/>
                </a:lnTo>
                <a:lnTo>
                  <a:pt x="411" y="498"/>
                </a:lnTo>
                <a:lnTo>
                  <a:pt x="385" y="510"/>
                </a:lnTo>
                <a:lnTo>
                  <a:pt x="355" y="520"/>
                </a:lnTo>
                <a:lnTo>
                  <a:pt x="321" y="528"/>
                </a:lnTo>
                <a:lnTo>
                  <a:pt x="284" y="532"/>
                </a:lnTo>
                <a:lnTo>
                  <a:pt x="244" y="534"/>
                </a:lnTo>
                <a:lnTo>
                  <a:pt x="244" y="534"/>
                </a:lnTo>
                <a:lnTo>
                  <a:pt x="196" y="530"/>
                </a:lnTo>
                <a:lnTo>
                  <a:pt x="150" y="522"/>
                </a:lnTo>
                <a:lnTo>
                  <a:pt x="106" y="510"/>
                </a:lnTo>
                <a:lnTo>
                  <a:pt x="64" y="496"/>
                </a:lnTo>
                <a:lnTo>
                  <a:pt x="64" y="496"/>
                </a:lnTo>
                <a:lnTo>
                  <a:pt x="30" y="480"/>
                </a:lnTo>
                <a:lnTo>
                  <a:pt x="0" y="464"/>
                </a:lnTo>
                <a:lnTo>
                  <a:pt x="0" y="464"/>
                </a:lnTo>
                <a:lnTo>
                  <a:pt x="18" y="432"/>
                </a:lnTo>
                <a:lnTo>
                  <a:pt x="36" y="400"/>
                </a:lnTo>
                <a:lnTo>
                  <a:pt x="56" y="372"/>
                </a:lnTo>
                <a:lnTo>
                  <a:pt x="78" y="344"/>
                </a:lnTo>
                <a:lnTo>
                  <a:pt x="78" y="344"/>
                </a:lnTo>
                <a:lnTo>
                  <a:pt x="102" y="314"/>
                </a:lnTo>
                <a:lnTo>
                  <a:pt x="126" y="286"/>
                </a:lnTo>
                <a:lnTo>
                  <a:pt x="152" y="262"/>
                </a:lnTo>
                <a:lnTo>
                  <a:pt x="176" y="240"/>
                </a:lnTo>
                <a:lnTo>
                  <a:pt x="202" y="220"/>
                </a:lnTo>
                <a:lnTo>
                  <a:pt x="228" y="204"/>
                </a:lnTo>
                <a:lnTo>
                  <a:pt x="254" y="190"/>
                </a:lnTo>
                <a:lnTo>
                  <a:pt x="280" y="180"/>
                </a:lnTo>
                <a:lnTo>
                  <a:pt x="280" y="180"/>
                </a:lnTo>
                <a:lnTo>
                  <a:pt x="311" y="170"/>
                </a:lnTo>
                <a:lnTo>
                  <a:pt x="341" y="162"/>
                </a:lnTo>
                <a:lnTo>
                  <a:pt x="371" y="158"/>
                </a:lnTo>
                <a:lnTo>
                  <a:pt x="397" y="156"/>
                </a:lnTo>
                <a:lnTo>
                  <a:pt x="397" y="156"/>
                </a:lnTo>
                <a:lnTo>
                  <a:pt x="419" y="158"/>
                </a:lnTo>
                <a:lnTo>
                  <a:pt x="441" y="160"/>
                </a:lnTo>
                <a:lnTo>
                  <a:pt x="459" y="164"/>
                </a:lnTo>
                <a:lnTo>
                  <a:pt x="479" y="170"/>
                </a:lnTo>
                <a:lnTo>
                  <a:pt x="479" y="170"/>
                </a:lnTo>
                <a:lnTo>
                  <a:pt x="489" y="156"/>
                </a:lnTo>
                <a:lnTo>
                  <a:pt x="497" y="140"/>
                </a:lnTo>
                <a:lnTo>
                  <a:pt x="507" y="122"/>
                </a:lnTo>
                <a:lnTo>
                  <a:pt x="515" y="100"/>
                </a:lnTo>
                <a:lnTo>
                  <a:pt x="529" y="54"/>
                </a:lnTo>
                <a:lnTo>
                  <a:pt x="541" y="0"/>
                </a:lnTo>
                <a:lnTo>
                  <a:pt x="573" y="8"/>
                </a:lnTo>
                <a:lnTo>
                  <a:pt x="573" y="8"/>
                </a:lnTo>
                <a:lnTo>
                  <a:pt x="569" y="54"/>
                </a:lnTo>
                <a:lnTo>
                  <a:pt x="565" y="72"/>
                </a:lnTo>
                <a:lnTo>
                  <a:pt x="561" y="90"/>
                </a:lnTo>
                <a:lnTo>
                  <a:pt x="561" y="90"/>
                </a:lnTo>
                <a:lnTo>
                  <a:pt x="549" y="132"/>
                </a:lnTo>
                <a:lnTo>
                  <a:pt x="529" y="190"/>
                </a:lnTo>
                <a:lnTo>
                  <a:pt x="529" y="190"/>
                </a:lnTo>
                <a:lnTo>
                  <a:pt x="523" y="204"/>
                </a:lnTo>
                <a:lnTo>
                  <a:pt x="515" y="218"/>
                </a:lnTo>
                <a:lnTo>
                  <a:pt x="497" y="246"/>
                </a:lnTo>
                <a:lnTo>
                  <a:pt x="471" y="274"/>
                </a:lnTo>
                <a:lnTo>
                  <a:pt x="441" y="302"/>
                </a:lnTo>
                <a:lnTo>
                  <a:pt x="441" y="302"/>
                </a:lnTo>
                <a:lnTo>
                  <a:pt x="407" y="330"/>
                </a:lnTo>
                <a:lnTo>
                  <a:pt x="371" y="354"/>
                </a:lnTo>
                <a:lnTo>
                  <a:pt x="333" y="376"/>
                </a:lnTo>
                <a:lnTo>
                  <a:pt x="293" y="396"/>
                </a:lnTo>
                <a:lnTo>
                  <a:pt x="293" y="396"/>
                </a:lnTo>
                <a:lnTo>
                  <a:pt x="252" y="412"/>
                </a:lnTo>
                <a:lnTo>
                  <a:pt x="214" y="424"/>
                </a:lnTo>
                <a:lnTo>
                  <a:pt x="178" y="432"/>
                </a:lnTo>
                <a:lnTo>
                  <a:pt x="144" y="434"/>
                </a:lnTo>
                <a:lnTo>
                  <a:pt x="154" y="448"/>
                </a:lnTo>
                <a:lnTo>
                  <a:pt x="154" y="448"/>
                </a:lnTo>
                <a:lnTo>
                  <a:pt x="180" y="450"/>
                </a:lnTo>
                <a:lnTo>
                  <a:pt x="180" y="450"/>
                </a:lnTo>
                <a:close/>
              </a:path>
            </a:pathLst>
          </a:custGeom>
          <a:solidFill>
            <a:srgbClr val="79BB4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27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B Corpo S Text Office Light"/>
            </a:endParaRPr>
          </a:p>
        </p:txBody>
      </p:sp>
    </p:spTree>
    <p:extLst>
      <p:ext uri="{BB962C8B-B14F-4D97-AF65-F5344CB8AC3E}">
        <p14:creationId xmlns:p14="http://schemas.microsoft.com/office/powerpoint/2010/main" val="1717648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Timeline" descr="The graph shows a time ray as a progress indicator. The left part is coloured blue, indicating that the first two quarters have been completed. Quarters 3 and 4 are now coming up." title="Timeline">
            <a:extLst>
              <a:ext uri="{FF2B5EF4-FFF2-40B4-BE49-F238E27FC236}">
                <a16:creationId xmlns:a16="http://schemas.microsoft.com/office/drawing/2014/main" id="{7104B1D2-D135-8E4E-B67C-59435C5863E7}"/>
              </a:ext>
            </a:extLst>
          </p:cNvPr>
          <p:cNvGrpSpPr/>
          <p:nvPr/>
        </p:nvGrpSpPr>
        <p:grpSpPr>
          <a:xfrm>
            <a:off x="1211168" y="2502907"/>
            <a:ext cx="9395324" cy="179906"/>
            <a:chOff x="1529279" y="5164569"/>
            <a:chExt cx="9395324" cy="179906"/>
          </a:xfrm>
        </p:grpSpPr>
        <p:cxnSp>
          <p:nvCxnSpPr>
            <p:cNvPr id="89" name="Connecting line 35">
              <a:extLst>
                <a:ext uri="{FF2B5EF4-FFF2-40B4-BE49-F238E27FC236}">
                  <a16:creationId xmlns:a16="http://schemas.microsoft.com/office/drawing/2014/main" id="{33073B87-0344-BA44-9AB3-AA8B939A9534}"/>
                </a:ext>
              </a:extLst>
            </p:cNvPr>
            <p:cNvCxnSpPr>
              <a:cxnSpLocks/>
              <a:stCxn id="98" idx="2"/>
            </p:cNvCxnSpPr>
            <p:nvPr/>
          </p:nvCxnSpPr>
          <p:spPr bwMode="auto">
            <a:xfrm>
              <a:off x="1529279" y="5254522"/>
              <a:ext cx="9395324" cy="0"/>
            </a:xfrm>
            <a:prstGeom prst="line">
              <a:avLst/>
            </a:prstGeom>
            <a:solidFill>
              <a:srgbClr val="B6BBC1"/>
            </a:solidFill>
            <a:ln w="28575" cap="flat" cmpd="sng" algn="ctr">
              <a:solidFill>
                <a:srgbClr val="B6BBC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98" name="Ellipse 43">
              <a:extLst>
                <a:ext uri="{FF2B5EF4-FFF2-40B4-BE49-F238E27FC236}">
                  <a16:creationId xmlns:a16="http://schemas.microsoft.com/office/drawing/2014/main" id="{CE197921-17BC-374D-95F3-6F9C91A0681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29279" y="5164569"/>
              <a:ext cx="179906" cy="179906"/>
            </a:xfrm>
            <a:prstGeom prst="ellipse">
              <a:avLst/>
            </a:prstGeom>
            <a:solidFill>
              <a:schemeClr val="accent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38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99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poS"/>
                <a:ea typeface="+mn-ea"/>
                <a:cs typeface="+mn-cs"/>
              </a:endParaRPr>
            </a:p>
          </p:txBody>
        </p:sp>
      </p:grpSp>
      <p:grpSp>
        <p:nvGrpSpPr>
          <p:cNvPr id="99" name="Text 4" descr="Textfeld, das beschreibt, was in Quartal 3 geschehen ist">
            <a:extLst>
              <a:ext uri="{FF2B5EF4-FFF2-40B4-BE49-F238E27FC236}">
                <a16:creationId xmlns:a16="http://schemas.microsoft.com/office/drawing/2014/main" id="{F0CF8EEE-239D-444F-B7D6-CA0AB0839299}"/>
              </a:ext>
            </a:extLst>
          </p:cNvPr>
          <p:cNvGrpSpPr/>
          <p:nvPr/>
        </p:nvGrpSpPr>
        <p:grpSpPr>
          <a:xfrm>
            <a:off x="8805502" y="2565117"/>
            <a:ext cx="3027268" cy="2100829"/>
            <a:chOff x="9819313" y="3584830"/>
            <a:chExt cx="1779300" cy="2100829"/>
          </a:xfrm>
        </p:grpSpPr>
        <p:sp>
          <p:nvSpPr>
            <p:cNvPr id="100" name="Rectangle  48" descr="Textfeld, das beschreibt, was in Quartal 4 geschehen soll" title="Quartal 4">
              <a:extLst>
                <a:ext uri="{FF2B5EF4-FFF2-40B4-BE49-F238E27FC236}">
                  <a16:creationId xmlns:a16="http://schemas.microsoft.com/office/drawing/2014/main" id="{4C8C7D9D-64BB-144A-A76E-6CCD7455713D}"/>
                </a:ext>
              </a:extLst>
            </p:cNvPr>
            <p:cNvSpPr/>
            <p:nvPr/>
          </p:nvSpPr>
          <p:spPr>
            <a:xfrm>
              <a:off x="9819313" y="4074110"/>
              <a:ext cx="1779300" cy="1611549"/>
            </a:xfrm>
            <a:prstGeom prst="rect">
              <a:avLst/>
            </a:prstGeom>
          </p:spPr>
          <p:txBody>
            <a:bodyPr wrap="square" lIns="0" tIns="71963" rIns="0" bIns="0">
              <a:spAutoFit/>
            </a:bodyPr>
            <a:lstStyle/>
            <a:p>
              <a:pPr lvl="0" defTabSz="913814">
                <a:defRPr/>
              </a:pPr>
              <a:r>
                <a:rPr kumimoji="0" lang="en-US" sz="200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F Pro Display" pitchFamily="2" charset="0"/>
                  <a:ea typeface="SF Pro Display" pitchFamily="2" charset="0"/>
                  <a:cs typeface="SF Pro Display" pitchFamily="2" charset="0"/>
                </a:rPr>
                <a:t>After the deployment </a:t>
              </a:r>
              <a:r>
                <a:rPr lang="en-US" sz="2000" kern="0">
                  <a:solidFill>
                    <a:prstClr val="white"/>
                  </a:solidFill>
                  <a:latin typeface="SF Pro Display" pitchFamily="2" charset="0"/>
                  <a:ea typeface="SF Pro Display" pitchFamily="2" charset="0"/>
                  <a:cs typeface="SF Pro Display" pitchFamily="2" charset="0"/>
                </a:rPr>
                <a:t>of level 5 autonomous cars, dynamic routes that shapes with user request will be possible.</a:t>
              </a:r>
              <a:endParaRPr kumimoji="0" lang="en-US" sz="200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F Pro Display" pitchFamily="2" charset="0"/>
                <a:ea typeface="SF Pro Display" pitchFamily="2" charset="0"/>
                <a:cs typeface="SF Pro Display" pitchFamily="2" charset="0"/>
              </a:endParaRPr>
            </a:p>
          </p:txBody>
        </p:sp>
        <p:sp>
          <p:nvSpPr>
            <p:cNvPr id="101" name="Rectangle  54">
              <a:extLst>
                <a:ext uri="{FF2B5EF4-FFF2-40B4-BE49-F238E27FC236}">
                  <a16:creationId xmlns:a16="http://schemas.microsoft.com/office/drawing/2014/main" id="{AD3E086F-DEB7-864F-B8AC-4A67010B021C}"/>
                </a:ext>
              </a:extLst>
            </p:cNvPr>
            <p:cNvSpPr/>
            <p:nvPr/>
          </p:nvSpPr>
          <p:spPr>
            <a:xfrm>
              <a:off x="10390202" y="3584830"/>
              <a:ext cx="810273" cy="489311"/>
            </a:xfrm>
            <a:prstGeom prst="rect">
              <a:avLst/>
            </a:prstGeom>
          </p:spPr>
          <p:txBody>
            <a:bodyPr wrap="none" lIns="0" tIns="179906" rIns="0" bIns="0">
              <a:spAutoFit/>
            </a:bodyPr>
            <a:lstStyle/>
            <a:p>
              <a:pPr marL="0" marR="0" lvl="0" indent="0" algn="ctr" defTabSz="9138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999" b="1" i="0" u="none" strike="noStrike" kern="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MB Corpo S Text Office Light"/>
                  <a:ea typeface="+mn-ea"/>
                  <a:cs typeface="+mn-cs"/>
                </a:rPr>
                <a:t>Final Version</a:t>
              </a:r>
              <a:endParaRPr kumimoji="0" lang="en-US" sz="1999" b="0" i="0" u="none" strike="noStrike" kern="0" cap="none" spc="0" normalizeH="0" baseline="0" noProof="0">
                <a:ln>
                  <a:noFill/>
                </a:ln>
                <a:solidFill>
                  <a:srgbClr val="00AFEF"/>
                </a:solidFill>
                <a:effectLst/>
                <a:uLnTx/>
                <a:uFillTx/>
                <a:latin typeface="MB Corpo S Text Office Light"/>
                <a:ea typeface="+mn-ea"/>
                <a:cs typeface="+mn-cs"/>
              </a:endParaRPr>
            </a:p>
          </p:txBody>
        </p:sp>
      </p:grpSp>
      <p:grpSp>
        <p:nvGrpSpPr>
          <p:cNvPr id="103" name="Text 3" descr="Textfeld, das beschreibt, was in Quartal 3 geschehen soll" title="Quartal 3">
            <a:extLst>
              <a:ext uri="{FF2B5EF4-FFF2-40B4-BE49-F238E27FC236}">
                <a16:creationId xmlns:a16="http://schemas.microsoft.com/office/drawing/2014/main" id="{02495CC8-283B-9648-AE12-E4D71DF9E4D5}"/>
              </a:ext>
            </a:extLst>
          </p:cNvPr>
          <p:cNvGrpSpPr/>
          <p:nvPr/>
        </p:nvGrpSpPr>
        <p:grpSpPr>
          <a:xfrm>
            <a:off x="3751404" y="2586729"/>
            <a:ext cx="4402496" cy="1793052"/>
            <a:chOff x="6649989" y="3584830"/>
            <a:chExt cx="1952050" cy="1793052"/>
          </a:xfrm>
        </p:grpSpPr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234B4B38-CD61-A146-B56D-67B17405A577}"/>
                </a:ext>
              </a:extLst>
            </p:cNvPr>
            <p:cNvSpPr/>
            <p:nvPr/>
          </p:nvSpPr>
          <p:spPr>
            <a:xfrm>
              <a:off x="6649989" y="4074110"/>
              <a:ext cx="1952050" cy="1303772"/>
            </a:xfrm>
            <a:prstGeom prst="rect">
              <a:avLst/>
            </a:prstGeom>
          </p:spPr>
          <p:txBody>
            <a:bodyPr wrap="square" lIns="0" tIns="71963" rIns="0" bIns="0">
              <a:spAutoFit/>
            </a:bodyPr>
            <a:lstStyle/>
            <a:p>
              <a:pPr lvl="0" defTabSz="913814">
                <a:defRPr/>
              </a:pPr>
              <a:r>
                <a:rPr kumimoji="0" lang="en-US" sz="200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F Pro Display" pitchFamily="2" charset="0"/>
                  <a:ea typeface="SF Pro Display" pitchFamily="2" charset="0"/>
                  <a:cs typeface="SF Pro Display" pitchFamily="2" charset="0"/>
                </a:rPr>
                <a:t>Further improvements and feature research will be executed. While </a:t>
              </a:r>
              <a:r>
                <a:rPr lang="en-US" sz="2000" kern="0">
                  <a:solidFill>
                    <a:prstClr val="white"/>
                  </a:solidFill>
                  <a:latin typeface="SF Pro Display" pitchFamily="2" charset="0"/>
                  <a:ea typeface="SF Pro Display" pitchFamily="2" charset="0"/>
                  <a:cs typeface="SF Pro Display" pitchFamily="2" charset="0"/>
                </a:rPr>
                <a:t>the autonomous car rate goes up, user base for the service will also extended. </a:t>
              </a:r>
              <a:endParaRPr kumimoji="0" lang="en-US" sz="200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F Pro Display" pitchFamily="2" charset="0"/>
                <a:ea typeface="SF Pro Display" pitchFamily="2" charset="0"/>
                <a:cs typeface="SF Pro Display" pitchFamily="2" charset="0"/>
              </a:endParaRPr>
            </a:p>
          </p:txBody>
        </p:sp>
        <p:sp>
          <p:nvSpPr>
            <p:cNvPr id="105" name="Rectangle  53">
              <a:extLst>
                <a:ext uri="{FF2B5EF4-FFF2-40B4-BE49-F238E27FC236}">
                  <a16:creationId xmlns:a16="http://schemas.microsoft.com/office/drawing/2014/main" id="{4E36B1FB-E154-834C-BFE4-32BF005FDA59}"/>
                </a:ext>
              </a:extLst>
            </p:cNvPr>
            <p:cNvSpPr/>
            <p:nvPr/>
          </p:nvSpPr>
          <p:spPr>
            <a:xfrm>
              <a:off x="7189960" y="3584830"/>
              <a:ext cx="872109" cy="489311"/>
            </a:xfrm>
            <a:prstGeom prst="rect">
              <a:avLst/>
            </a:prstGeom>
          </p:spPr>
          <p:txBody>
            <a:bodyPr wrap="none" lIns="0" tIns="179906" rIns="0" bIns="0">
              <a:spAutoFit/>
            </a:bodyPr>
            <a:lstStyle/>
            <a:p>
              <a:pPr marL="0" marR="0" lvl="0" indent="0" algn="ctr" defTabSz="9138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999" b="1" u="none" strike="noStrike" kern="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SF Pro Display" pitchFamily="2" charset="0"/>
                  <a:ea typeface="SF Pro Display" pitchFamily="2" charset="0"/>
                  <a:cs typeface="SF Pro Display" pitchFamily="2" charset="0"/>
                </a:rPr>
                <a:t>Further Releases</a:t>
              </a:r>
            </a:p>
          </p:txBody>
        </p:sp>
      </p:grpSp>
      <p:grpSp>
        <p:nvGrpSpPr>
          <p:cNvPr id="111" name="Text 1" descr="Textfeld, das beschreibt, was in Quartal 1 geschehen ist" title="Quartal 1">
            <a:extLst>
              <a:ext uri="{FF2B5EF4-FFF2-40B4-BE49-F238E27FC236}">
                <a16:creationId xmlns:a16="http://schemas.microsoft.com/office/drawing/2014/main" id="{F48A272E-2265-324E-89B7-D3CABBAEB7A9}"/>
              </a:ext>
            </a:extLst>
          </p:cNvPr>
          <p:cNvGrpSpPr/>
          <p:nvPr/>
        </p:nvGrpSpPr>
        <p:grpSpPr>
          <a:xfrm>
            <a:off x="223504" y="2630433"/>
            <a:ext cx="2947088" cy="1447702"/>
            <a:chOff x="477788" y="3622403"/>
            <a:chExt cx="1952050" cy="1447702"/>
          </a:xfrm>
        </p:grpSpPr>
        <p:sp>
          <p:nvSpPr>
            <p:cNvPr id="112" name="Rectangle  37">
              <a:extLst>
                <a:ext uri="{FF2B5EF4-FFF2-40B4-BE49-F238E27FC236}">
                  <a16:creationId xmlns:a16="http://schemas.microsoft.com/office/drawing/2014/main" id="{C6CF959E-E777-AB42-AD62-C671EA0BB49A}"/>
                </a:ext>
              </a:extLst>
            </p:cNvPr>
            <p:cNvSpPr/>
            <p:nvPr/>
          </p:nvSpPr>
          <p:spPr>
            <a:xfrm>
              <a:off x="477788" y="4074110"/>
              <a:ext cx="1952050" cy="995995"/>
            </a:xfrm>
            <a:prstGeom prst="rect">
              <a:avLst/>
            </a:prstGeom>
          </p:spPr>
          <p:txBody>
            <a:bodyPr wrap="square" lIns="0" tIns="71963" rIns="0" bIns="0">
              <a:spAutoFit/>
            </a:bodyPr>
            <a:lstStyle/>
            <a:p>
              <a:pPr marR="0" lvl="0" algn="l" defTabSz="9138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sz="2000" kern="0">
                  <a:solidFill>
                    <a:prstClr val="white"/>
                  </a:solidFill>
                  <a:latin typeface="SF Pro Display" pitchFamily="2" charset="0"/>
                  <a:ea typeface="SF Pro Display" pitchFamily="2" charset="0"/>
                  <a:cs typeface="SF Pro Display" pitchFamily="2" charset="0"/>
                </a:rPr>
                <a:t>Initial product will allow users to book a ride from shown rings.</a:t>
              </a:r>
              <a:endParaRPr kumimoji="0" lang="en-US" sz="2000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F Pro Display" pitchFamily="2" charset="0"/>
                <a:ea typeface="SF Pro Display" pitchFamily="2" charset="0"/>
                <a:cs typeface="SF Pro Display" pitchFamily="2" charset="0"/>
              </a:endParaRPr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83A2D6F3-018B-BE47-9E83-A587E4E5581C}"/>
                </a:ext>
              </a:extLst>
            </p:cNvPr>
            <p:cNvSpPr/>
            <p:nvPr/>
          </p:nvSpPr>
          <p:spPr>
            <a:xfrm>
              <a:off x="1005352" y="3622403"/>
              <a:ext cx="366313" cy="489311"/>
            </a:xfrm>
            <a:prstGeom prst="rect">
              <a:avLst/>
            </a:prstGeom>
            <a:ln>
              <a:noFill/>
            </a:ln>
          </p:spPr>
          <p:txBody>
            <a:bodyPr wrap="none" lIns="0" tIns="179906" rIns="0" bIns="0">
              <a:spAutoFit/>
            </a:bodyPr>
            <a:lstStyle/>
            <a:p>
              <a:pPr marL="0" marR="0" lvl="0" indent="0" algn="ctr" defTabSz="9138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999" b="1" u="none" strike="noStrike" kern="0" cap="none" spc="0" normalizeH="0" baseline="0" noProof="0">
                  <a:ln>
                    <a:noFill/>
                  </a:ln>
                  <a:solidFill>
                    <a:srgbClr val="00AFEF"/>
                  </a:solidFill>
                  <a:effectLst/>
                  <a:uLnTx/>
                  <a:uFillTx/>
                  <a:latin typeface="SF Pro Display" pitchFamily="2" charset="0"/>
                  <a:ea typeface="SF Pro Display" pitchFamily="2" charset="0"/>
                  <a:cs typeface="SF Pro Display" pitchFamily="2" charset="0"/>
                </a:rPr>
                <a:t>MVP</a:t>
              </a:r>
            </a:p>
          </p:txBody>
        </p:sp>
      </p:grp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BC7BDB9F-BE4B-C94A-B1C6-9BBD6A840671}"/>
              </a:ext>
            </a:extLst>
          </p:cNvPr>
          <p:cNvCxnSpPr>
            <a:cxnSpLocks/>
          </p:cNvCxnSpPr>
          <p:nvPr/>
        </p:nvCxnSpPr>
        <p:spPr>
          <a:xfrm flipV="1">
            <a:off x="10606492" y="2587750"/>
            <a:ext cx="787338" cy="5110"/>
          </a:xfrm>
          <a:prstGeom prst="straightConnector1">
            <a:avLst/>
          </a:prstGeom>
          <a:ln w="28575">
            <a:solidFill>
              <a:srgbClr val="B0B5B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Ellipse 43">
            <a:extLst>
              <a:ext uri="{FF2B5EF4-FFF2-40B4-BE49-F238E27FC236}">
                <a16:creationId xmlns:a16="http://schemas.microsoft.com/office/drawing/2014/main" id="{DB5C058F-A65F-9C4A-97E0-0FA25C3C4271}"/>
              </a:ext>
            </a:extLst>
          </p:cNvPr>
          <p:cNvSpPr>
            <a:spLocks noChangeAspect="1"/>
          </p:cNvSpPr>
          <p:nvPr/>
        </p:nvSpPr>
        <p:spPr>
          <a:xfrm>
            <a:off x="5780695" y="2496776"/>
            <a:ext cx="179906" cy="179906"/>
          </a:xfrm>
          <a:prstGeom prst="ellipse">
            <a:avLst/>
          </a:prstGeom>
          <a:solidFill>
            <a:srgbClr val="B0B5B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381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poS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1BB422-D520-4003-8B6A-E886A3EA49BD}"/>
              </a:ext>
            </a:extLst>
          </p:cNvPr>
          <p:cNvSpPr txBox="1"/>
          <p:nvPr/>
        </p:nvSpPr>
        <p:spPr>
          <a:xfrm>
            <a:off x="464088" y="235471"/>
            <a:ext cx="347654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>
                <a:solidFill>
                  <a:schemeClr val="bg1"/>
                </a:solidFill>
                <a:cs typeface="Calibri"/>
              </a:rPr>
              <a:t>Our Proposition</a:t>
            </a:r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AE35EE96-F03F-6E40-9604-8BD58FC0EA8F}"/>
              </a:ext>
            </a:extLst>
          </p:cNvPr>
          <p:cNvSpPr/>
          <p:nvPr/>
        </p:nvSpPr>
        <p:spPr>
          <a:xfrm>
            <a:off x="718578" y="1089755"/>
            <a:ext cx="1155855" cy="1155855"/>
          </a:xfrm>
          <a:prstGeom prst="ellipse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4E856891-C3EF-BA4F-888A-1F3B170990AF}"/>
              </a:ext>
            </a:extLst>
          </p:cNvPr>
          <p:cNvSpPr/>
          <p:nvPr/>
        </p:nvSpPr>
        <p:spPr>
          <a:xfrm>
            <a:off x="5254899" y="1091508"/>
            <a:ext cx="1155855" cy="1155855"/>
          </a:xfrm>
          <a:prstGeom prst="ellipse">
            <a:avLst/>
          </a:prstGeom>
          <a:blipFill dpi="0" rotWithShape="0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03C1D75C-CBD0-B049-B6B2-3A689C2F1ED5}"/>
              </a:ext>
            </a:extLst>
          </p:cNvPr>
          <p:cNvSpPr/>
          <p:nvPr/>
        </p:nvSpPr>
        <p:spPr>
          <a:xfrm>
            <a:off x="9835157" y="1089755"/>
            <a:ext cx="1155855" cy="1155855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Ellipse 43">
            <a:extLst>
              <a:ext uri="{FF2B5EF4-FFF2-40B4-BE49-F238E27FC236}">
                <a16:creationId xmlns:a16="http://schemas.microsoft.com/office/drawing/2014/main" id="{2FD22B89-2FC4-7445-80FB-E2254FAB0BD8}"/>
              </a:ext>
            </a:extLst>
          </p:cNvPr>
          <p:cNvSpPr>
            <a:spLocks noChangeAspect="1"/>
          </p:cNvSpPr>
          <p:nvPr/>
        </p:nvSpPr>
        <p:spPr>
          <a:xfrm>
            <a:off x="10332280" y="2485462"/>
            <a:ext cx="179906" cy="179906"/>
          </a:xfrm>
          <a:prstGeom prst="ellipse">
            <a:avLst/>
          </a:prstGeom>
          <a:solidFill>
            <a:srgbClr val="B0B5B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381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poS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DB069E7-6371-7C4C-953E-214FB5880E35}"/>
              </a:ext>
            </a:extLst>
          </p:cNvPr>
          <p:cNvSpPr/>
          <p:nvPr/>
        </p:nvSpPr>
        <p:spPr>
          <a:xfrm>
            <a:off x="0" y="5387965"/>
            <a:ext cx="12192000" cy="1470035"/>
          </a:xfrm>
          <a:prstGeom prst="rect">
            <a:avLst/>
          </a:prstGeom>
          <a:solidFill>
            <a:srgbClr val="B0B5BB">
              <a:alpha val="60021"/>
            </a:srgb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6017F4-69ED-914D-B2C6-6DB014C8E2CB}"/>
              </a:ext>
            </a:extLst>
          </p:cNvPr>
          <p:cNvSpPr txBox="1"/>
          <p:nvPr/>
        </p:nvSpPr>
        <p:spPr>
          <a:xfrm>
            <a:off x="1019988" y="5516940"/>
            <a:ext cx="2206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Revenue  Projection: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F31F3F-3718-D545-83A3-E3413FACFBEE}"/>
              </a:ext>
            </a:extLst>
          </p:cNvPr>
          <p:cNvSpPr txBox="1"/>
          <p:nvPr/>
        </p:nvSpPr>
        <p:spPr>
          <a:xfrm>
            <a:off x="1005299" y="5842568"/>
            <a:ext cx="54922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Commissions from each booking.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Loyalty service for those passenger and car owner.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Further data monetization collected from rides.</a:t>
            </a:r>
          </a:p>
        </p:txBody>
      </p:sp>
      <p:pic>
        <p:nvPicPr>
          <p:cNvPr id="7" name="Graphic 6" descr="Dollar with solid fill">
            <a:extLst>
              <a:ext uri="{FF2B5EF4-FFF2-40B4-BE49-F238E27FC236}">
                <a16:creationId xmlns:a16="http://schemas.microsoft.com/office/drawing/2014/main" id="{642CA100-B0BC-1649-B333-ABCA5D99EF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502" y="5708129"/>
            <a:ext cx="914400" cy="9144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35E36FAA-8F84-C942-B65E-FFDBAFF26C65}"/>
              </a:ext>
            </a:extLst>
          </p:cNvPr>
          <p:cNvSpPr txBox="1"/>
          <p:nvPr/>
        </p:nvSpPr>
        <p:spPr>
          <a:xfrm>
            <a:off x="7436936" y="5560644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Cost Expectation: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E76B928-7607-DD41-9250-D0A633C3D186}"/>
              </a:ext>
            </a:extLst>
          </p:cNvPr>
          <p:cNvSpPr txBox="1"/>
          <p:nvPr/>
        </p:nvSpPr>
        <p:spPr>
          <a:xfrm>
            <a:off x="7422247" y="5886272"/>
            <a:ext cx="32512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Development of the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Operation.</a:t>
            </a:r>
          </a:p>
        </p:txBody>
      </p:sp>
    </p:spTree>
    <p:extLst>
      <p:ext uri="{BB962C8B-B14F-4D97-AF65-F5344CB8AC3E}">
        <p14:creationId xmlns:p14="http://schemas.microsoft.com/office/powerpoint/2010/main" val="1147120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535F55E-15AC-0742-A2B8-18B400F7D8D4}"/>
              </a:ext>
            </a:extLst>
          </p:cNvPr>
          <p:cNvSpPr txBox="1"/>
          <p:nvPr/>
        </p:nvSpPr>
        <p:spPr>
          <a:xfrm>
            <a:off x="258365" y="273704"/>
            <a:ext cx="40124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AFEF"/>
                </a:solidFill>
              </a:rPr>
              <a:t>MVP Use Case Flow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4AA7C4-A118-AF48-99CE-B79174419185}"/>
              </a:ext>
            </a:extLst>
          </p:cNvPr>
          <p:cNvSpPr txBox="1"/>
          <p:nvPr/>
        </p:nvSpPr>
        <p:spPr>
          <a:xfrm>
            <a:off x="485774" y="1182231"/>
            <a:ext cx="3557588" cy="449353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600" dirty="0">
                <a:solidFill>
                  <a:schemeClr val="bg1"/>
                </a:solidFill>
                <a:cs typeface="Calibri"/>
              </a:rPr>
              <a:t>Passenger chooses desired ring from main screen.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600" dirty="0">
                <a:solidFill>
                  <a:schemeClr val="bg1"/>
                </a:solidFill>
                <a:cs typeface="Calibri"/>
              </a:rPr>
              <a:t>Hop in and drop out stations are selected.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600" dirty="0">
                <a:solidFill>
                  <a:schemeClr val="bg1"/>
                </a:solidFill>
                <a:cs typeface="Calibri"/>
              </a:rPr>
              <a:t>Chooses desired time and number of seats.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600" dirty="0">
                <a:solidFill>
                  <a:schemeClr val="bg1"/>
                </a:solidFill>
                <a:cs typeface="Calibri"/>
              </a:rPr>
              <a:t>Confirms booking and reserves the ride.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600" dirty="0">
              <a:solidFill>
                <a:schemeClr val="bg1"/>
              </a:solidFill>
              <a:cs typeface="Calibri"/>
            </a:endParaRPr>
          </a:p>
          <a:p>
            <a:pPr marL="457200" indent="-457200">
              <a:buFont typeface="Wingdings" pitchFamily="2" charset="2"/>
              <a:buChar char="Ø"/>
            </a:pPr>
            <a:endParaRPr lang="en-US" sz="26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A1685A-1753-114B-AFA6-A616A1308D77}"/>
              </a:ext>
            </a:extLst>
          </p:cNvPr>
          <p:cNvSpPr txBox="1"/>
          <p:nvPr/>
        </p:nvSpPr>
        <p:spPr>
          <a:xfrm>
            <a:off x="8358187" y="1182231"/>
            <a:ext cx="322897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600" dirty="0">
                <a:solidFill>
                  <a:schemeClr val="bg1"/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For frequent users, a loyalty program allows spending points and receiving discount.</a:t>
            </a:r>
            <a:endParaRPr lang="en-US" dirty="0">
              <a:latin typeface="SF Pro Display Medium" pitchFamily="2" charset="0"/>
              <a:ea typeface="SF Pro Display Medium" pitchFamily="2" charset="0"/>
              <a:cs typeface="SF Pro Display Medium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7788592-2B53-854F-B039-2017CAF0B5F0}"/>
              </a:ext>
            </a:extLst>
          </p:cNvPr>
          <p:cNvSpPr/>
          <p:nvPr/>
        </p:nvSpPr>
        <p:spPr>
          <a:xfrm>
            <a:off x="8358187" y="4706273"/>
            <a:ext cx="3357563" cy="1938992"/>
          </a:xfrm>
          <a:prstGeom prst="rect">
            <a:avLst/>
          </a:prstGeom>
          <a:solidFill>
            <a:srgbClr val="00AFE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B28C358-6BEE-9B44-89FD-C0D8852EC024}"/>
              </a:ext>
            </a:extLst>
          </p:cNvPr>
          <p:cNvSpPr txBox="1"/>
          <p:nvPr/>
        </p:nvSpPr>
        <p:spPr>
          <a:xfrm>
            <a:off x="8596383" y="4706273"/>
            <a:ext cx="2752582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  <a:cs typeface="Calibri"/>
              </a:rPr>
              <a:t>Prisma ORM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  <a:cs typeface="Calibri"/>
              </a:rPr>
              <a:t>Docker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  <a:cs typeface="Calibri"/>
              </a:rPr>
              <a:t>PostgreSQL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err="1">
                <a:solidFill>
                  <a:schemeClr val="bg1"/>
                </a:solidFill>
                <a:cs typeface="Calibri"/>
              </a:rPr>
              <a:t>ts.ED</a:t>
            </a:r>
            <a:endParaRPr lang="en-GB" sz="2000" dirty="0">
              <a:solidFill>
                <a:schemeClr val="bg1"/>
              </a:solidFill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  <a:cs typeface="Calibri"/>
              </a:rPr>
              <a:t>NodeJS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  <a:cs typeface="Calibri"/>
              </a:rPr>
              <a:t>Swift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904900-3C15-D24F-BE42-FD9C4B83DAE8}"/>
              </a:ext>
            </a:extLst>
          </p:cNvPr>
          <p:cNvSpPr txBox="1"/>
          <p:nvPr/>
        </p:nvSpPr>
        <p:spPr>
          <a:xfrm>
            <a:off x="8358187" y="4275386"/>
            <a:ext cx="19859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AFEF"/>
                </a:solidFill>
              </a:rPr>
              <a:t>Tech Stack:</a:t>
            </a:r>
          </a:p>
        </p:txBody>
      </p:sp>
      <p:pic>
        <p:nvPicPr>
          <p:cNvPr id="18" name="CleanShot 2021-12-12 at 12.47.30" descr="CleanShot 2021-12-12 at 12.47.30">
            <a:hlinkClick r:id="" action="ppaction://media"/>
            <a:extLst>
              <a:ext uri="{FF2B5EF4-FFF2-40B4-BE49-F238E27FC236}">
                <a16:creationId xmlns:a16="http://schemas.microsoft.com/office/drawing/2014/main" id="{D95CC8C9-7874-9845-B9B9-15702537BD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25592" y="0"/>
            <a:ext cx="31956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313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0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oup of people standing around a table&#10;&#10;Description automatically generated with medium confidence">
            <a:extLst>
              <a:ext uri="{FF2B5EF4-FFF2-40B4-BE49-F238E27FC236}">
                <a16:creationId xmlns:a16="http://schemas.microsoft.com/office/drawing/2014/main" id="{2ED13E71-F8A6-8A4A-B42E-76EA33B90E7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7000"/>
          </a:blip>
          <a:stretch>
            <a:fillRect/>
          </a:stretch>
        </p:blipFill>
        <p:spPr>
          <a:xfrm>
            <a:off x="0" y="0"/>
            <a:ext cx="12615863" cy="84273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624CEB-C763-A44B-8ECC-F40349825F0F}"/>
              </a:ext>
            </a:extLst>
          </p:cNvPr>
          <p:cNvSpPr txBox="1"/>
          <p:nvPr/>
        </p:nvSpPr>
        <p:spPr>
          <a:xfrm>
            <a:off x="357187" y="442913"/>
            <a:ext cx="41290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00AFEF"/>
                </a:solidFill>
                <a:latin typeface="SF Pro Display Semibold" pitchFamily="2" charset="0"/>
                <a:ea typeface="SF Pro Display Semibold" pitchFamily="2" charset="0"/>
                <a:cs typeface="SF Pro Display Semibold" pitchFamily="2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3294148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378</Words>
  <Application>Microsoft Macintosh PowerPoint</Application>
  <PresentationFormat>Widescreen</PresentationFormat>
  <Paragraphs>64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0" baseType="lpstr">
      <vt:lpstr>Arial</vt:lpstr>
      <vt:lpstr>Arial,Sans-Serif</vt:lpstr>
      <vt:lpstr>Calibri</vt:lpstr>
      <vt:lpstr>Calibri Light</vt:lpstr>
      <vt:lpstr>CorpoS</vt:lpstr>
      <vt:lpstr>MB Corpo S Text Office Light</vt:lpstr>
      <vt:lpstr>SF Pro Display</vt:lpstr>
      <vt:lpstr>SF PRO DISPLAY MEDIUM</vt:lpstr>
      <vt:lpstr>SF PRO DISPLAY MEDIUM</vt:lpstr>
      <vt:lpstr>SF Pro Display Semibold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Road to sustainability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ALPER YILDIRIM</dc:creator>
  <cp:lastModifiedBy>ALPER YILDIRIM</cp:lastModifiedBy>
  <cp:revision>3</cp:revision>
  <dcterms:created xsi:type="dcterms:W3CDTF">2021-12-11T19:34:35Z</dcterms:created>
  <dcterms:modified xsi:type="dcterms:W3CDTF">2021-12-12T09:53:17Z</dcterms:modified>
</cp:coreProperties>
</file>